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0" r:id="rId7"/>
    <p:sldId id="258" r:id="rId8"/>
    <p:sldId id="259" r:id="rId9"/>
    <p:sldId id="261" r:id="rId10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D59"/>
    <a:srgbClr val="89898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198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9" d="100"/>
          <a:sy n="119" d="100"/>
        </p:scale>
        <p:origin x="-4072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0C1D9-A7BA-D248-9DF7-CA6F365DE1AD}" type="datetimeFigureOut">
              <a:rPr lang="fr-FR" smtClean="0"/>
              <a:t>05/05/2023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C10B4-05DE-B643-9D68-47882E3388E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828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008813" cy="2160000"/>
          </a:xfrm>
          <a:prstGeom prst="rect">
            <a:avLst/>
          </a:prstGeom>
        </p:spPr>
      </p:pic>
      <p:sp>
        <p:nvSpPr>
          <p:cNvPr id="22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0C274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6" name="Rectangle 35"/>
          <p:cNvSpPr/>
          <p:nvPr userDrawn="1"/>
        </p:nvSpPr>
        <p:spPr>
          <a:xfrm>
            <a:off x="0" y="4248000"/>
            <a:ext cx="2160000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362364" y="2880000"/>
            <a:ext cx="7060578" cy="1544400"/>
          </a:xfrm>
        </p:spPr>
        <p:txBody>
          <a:bodyPr anchor="t">
            <a:normAutofit/>
          </a:bodyPr>
          <a:lstStyle>
            <a:lvl1pPr algn="l">
              <a:defRPr sz="3000" b="1">
                <a:solidFill>
                  <a:srgbClr val="002D59"/>
                </a:solidFill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422942" y="459551"/>
            <a:ext cx="721058" cy="900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6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16621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92233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52046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>
            <a:normAutofit/>
          </a:bodyPr>
          <a:lstStyle>
            <a:lvl1pPr algn="l">
              <a:defRPr sz="3600" b="1" cap="all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0071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54302" y="900113"/>
            <a:ext cx="3741498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3774102" cy="254555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83131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100530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05/05/2023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5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05/05/2023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61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4EB6A17-D7A4-3049-9C0B-80302430D2B0}" type="datetimeFigureOut">
              <a:rPr lang="fr-FR" smtClean="0"/>
              <a:t>05/05/2023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E794143-8163-F543-A4DC-FC997488DC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23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950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54182" y="205979"/>
            <a:ext cx="786812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54182" y="1200150"/>
            <a:ext cx="7868120" cy="3227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48000"/>
            <a:ext cx="1670338" cy="900000"/>
          </a:xfrm>
          <a:prstGeom prst="rect">
            <a:avLst/>
          </a:prstGeom>
        </p:spPr>
      </p:pic>
      <p:sp>
        <p:nvSpPr>
          <p:cNvPr id="8" name="Espace réservé de la date 3"/>
          <p:cNvSpPr txBox="1">
            <a:spLocks/>
          </p:cNvSpPr>
          <p:nvPr userDrawn="1"/>
        </p:nvSpPr>
        <p:spPr>
          <a:xfrm>
            <a:off x="7128000" y="216000"/>
            <a:ext cx="1800000" cy="54000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r" defTabSz="457200" rtl="0" eaLnBrk="1" latinLnBrk="0" hangingPunct="1"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EB6A17-D7A4-3049-9C0B-80302430D2B0}" type="datetimeFigureOut">
              <a:rPr lang="fr-FR" sz="1200" smtClean="0">
                <a:solidFill>
                  <a:srgbClr val="898989"/>
                </a:solidFill>
              </a:rPr>
              <a:pPr/>
              <a:t>05/05/2023</a:t>
            </a:fld>
            <a:endParaRPr lang="fr-FR" sz="1200" dirty="0">
              <a:solidFill>
                <a:srgbClr val="898989"/>
              </a:solidFill>
            </a:endParaRPr>
          </a:p>
          <a:p>
            <a:fld id="{2E794143-8163-F543-A4DC-FC997488DC9F}" type="slidenum">
              <a:rPr lang="fr-FR" sz="1200" b="1" smtClean="0">
                <a:solidFill>
                  <a:srgbClr val="898989"/>
                </a:solidFill>
              </a:rPr>
              <a:pPr/>
              <a:t>‹N°›</a:t>
            </a:fld>
            <a:endParaRPr lang="fr-FR" sz="1200" b="1" dirty="0">
              <a:solidFill>
                <a:srgbClr val="898989"/>
              </a:solidFill>
            </a:endParaRPr>
          </a:p>
        </p:txBody>
      </p:sp>
      <p:sp>
        <p:nvSpPr>
          <p:cNvPr id="9" name="Rectangle 6"/>
          <p:cNvSpPr>
            <a:spLocks noChangeArrowheads="1"/>
          </p:cNvSpPr>
          <p:nvPr userDrawn="1"/>
        </p:nvSpPr>
        <p:spPr bwMode="auto">
          <a:xfrm>
            <a:off x="8244000" y="4963500"/>
            <a:ext cx="900000" cy="180000"/>
          </a:xfrm>
          <a:prstGeom prst="rect">
            <a:avLst/>
          </a:prstGeom>
          <a:solidFill>
            <a:srgbClr val="0C274C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" name="ZoneTexte 12"/>
          <p:cNvSpPr txBox="1">
            <a:spLocks noChangeArrowheads="1"/>
          </p:cNvSpPr>
          <p:nvPr userDrawn="1"/>
        </p:nvSpPr>
        <p:spPr bwMode="auto">
          <a:xfrm>
            <a:off x="0" y="4649500"/>
            <a:ext cx="8064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fr-FR" sz="1200" b="1" spc="-50" dirty="0">
                <a:solidFill>
                  <a:srgbClr val="000000"/>
                </a:solidFill>
                <a:latin typeface="Arial" charset="0"/>
                <a:cs typeface="Arial" charset="0"/>
              </a:rPr>
              <a:t>Service public de Wallonie</a:t>
            </a:r>
            <a:r>
              <a:rPr lang="en-GB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1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|</a:t>
            </a:r>
            <a:r>
              <a:rPr lang="fr-FR" sz="1200" b="1" kern="1200" spc="-50" dirty="0">
                <a:solidFill>
                  <a:schemeClr val="tx1"/>
                </a:solidFill>
                <a:effectLst/>
                <a:latin typeface="Arial"/>
                <a:ea typeface="ＭＳ Ｐゴシック" charset="0"/>
                <a:cs typeface="Arial"/>
              </a:rPr>
              <a:t> </a:t>
            </a:r>
            <a:r>
              <a:rPr lang="fr-FR" sz="1200" b="1" kern="1200" spc="-50" dirty="0">
                <a:solidFill>
                  <a:srgbClr val="002D59"/>
                </a:solidFill>
                <a:effectLst/>
                <a:latin typeface="Arial"/>
                <a:ea typeface="ＭＳ Ｐゴシック" charset="0"/>
                <a:cs typeface="Arial"/>
              </a:rPr>
              <a:t>SPW Économie, Emploi, Recherche</a:t>
            </a:r>
            <a:r>
              <a:rPr lang="en-GB" sz="1200" b="1" spc="-50" dirty="0">
                <a:solidFill>
                  <a:srgbClr val="002D59"/>
                </a:solidFill>
                <a:effectLst/>
                <a:latin typeface="Arial"/>
                <a:cs typeface="Arial"/>
              </a:rPr>
              <a:t>   </a:t>
            </a:r>
            <a:endParaRPr lang="fr-FR" sz="1200" b="1" spc="-50" dirty="0">
              <a:solidFill>
                <a:srgbClr val="002D59"/>
              </a:solidFill>
              <a:latin typeface="Arial"/>
              <a:cs typeface="Arial"/>
            </a:endParaRPr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B72F5F23-10C8-CAAF-69A9-F763583BCDA9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75467053"/>
              </p:ext>
            </p:extLst>
          </p:nvPr>
        </p:nvGraphicFramePr>
        <p:xfrm>
          <a:off x="3736847" y="4857645"/>
          <a:ext cx="4327153" cy="211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7153">
                  <a:extLst>
                    <a:ext uri="{9D8B030D-6E8A-4147-A177-3AD203B41FA5}">
                      <a16:colId xmlns:a16="http://schemas.microsoft.com/office/drawing/2014/main" val="49754161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</a:pPr>
                      <a:r>
                        <a:rPr lang="fr-FR" sz="1200" b="1" dirty="0">
                          <a:effectLst/>
                        </a:rPr>
                        <a:t>Appel à projets PRW – COODEVIIS: Projets d’innovation pour les IIS</a:t>
                      </a:r>
                      <a:endParaRPr lang="fr-BE" sz="105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4626505"/>
                  </a:ext>
                </a:extLst>
              </a:tr>
            </a:tbl>
          </a:graphicData>
        </a:graphic>
      </p:graphicFrame>
      <p:pic>
        <p:nvPicPr>
          <p:cNvPr id="5" name="Picture 1" descr="Une image contenant texte, graphiques vectoriels&#10;&#10;Description générée automatiquement">
            <a:extLst>
              <a:ext uri="{FF2B5EF4-FFF2-40B4-BE49-F238E27FC236}">
                <a16:creationId xmlns:a16="http://schemas.microsoft.com/office/drawing/2014/main" id="{38875E20-C80F-4268-B452-2A13B5BB064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144" y="4222994"/>
            <a:ext cx="434340" cy="702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85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002D59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Nom du projet</a:t>
            </a:r>
            <a:br>
              <a:rPr lang="fr-FR" dirty="0"/>
            </a:br>
            <a:r>
              <a:rPr lang="fr-FR" dirty="0"/>
              <a:t>DIS#</a:t>
            </a:r>
            <a:br>
              <a:rPr lang="fr-FR" dirty="0"/>
            </a:br>
            <a:r>
              <a:rPr lang="fr-FR" dirty="0"/>
              <a:t>IIS# - Nom de l’IIS</a:t>
            </a:r>
          </a:p>
        </p:txBody>
      </p:sp>
    </p:spTree>
    <p:extLst>
      <p:ext uri="{BB962C8B-B14F-4D97-AF65-F5344CB8AC3E}">
        <p14:creationId xmlns:p14="http://schemas.microsoft.com/office/powerpoint/2010/main" val="1963027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CC5F-4D24-30C9-9EAB-FE487441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Innovation visée par le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A36AD-33FB-0848-1B24-EDA43A9A99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182" y="1200150"/>
            <a:ext cx="8294396" cy="3227849"/>
          </a:xfrm>
        </p:spPr>
        <p:txBody>
          <a:bodyPr/>
          <a:lstStyle/>
          <a:p>
            <a:r>
              <a:rPr lang="fr-BE" dirty="0"/>
              <a:t>Description du Produit, Procédé, Service</a:t>
            </a:r>
          </a:p>
          <a:p>
            <a:r>
              <a:rPr lang="fr-BE" dirty="0"/>
              <a:t>Positionnement TRL (début – fin de projet)</a:t>
            </a:r>
          </a:p>
          <a:p>
            <a:r>
              <a:rPr lang="fr-BE" dirty="0"/>
              <a:t>Lien avec les objectifs de l’IIS et la feuille de route du DIS</a:t>
            </a:r>
          </a:p>
        </p:txBody>
      </p:sp>
    </p:spTree>
    <p:extLst>
      <p:ext uri="{BB962C8B-B14F-4D97-AF65-F5344CB8AC3E}">
        <p14:creationId xmlns:p14="http://schemas.microsoft.com/office/powerpoint/2010/main" val="1630073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CC5F-4D24-30C9-9EAB-FE487441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Partenaires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A36AD-33FB-0848-1B24-EDA43A9A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69071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CC5F-4D24-30C9-9EAB-FE487441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Marché visé par le PPS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A36AD-33FB-0848-1B24-EDA43A9A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526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CC5F-4D24-30C9-9EAB-FE487441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Perspectives de valorisation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A36AD-33FB-0848-1B24-EDA43A9A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3642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8CC5F-4D24-30C9-9EAB-FE487441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/>
              <a:t>Durée - Budget </a:t>
            </a:r>
            <a:r>
              <a:rPr lang="fr-BE" dirty="0"/>
              <a:t>du projet (facultatif)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E0A36AD-33FB-0848-1B24-EDA43A9A99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66491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07CFFDD85EBE4BB468813643CC9C61" ma:contentTypeVersion="12" ma:contentTypeDescription="Crée un document." ma:contentTypeScope="" ma:versionID="00a299c3f345ad2c04885359b01b37bc">
  <xsd:schema xmlns:xsd="http://www.w3.org/2001/XMLSchema" xmlns:xs="http://www.w3.org/2001/XMLSchema" xmlns:p="http://schemas.microsoft.com/office/2006/metadata/properties" xmlns:ns2="f13f8395-ced0-4a71-adc2-d64f4ddf68e9" xmlns:ns3="2d5b7ff3-226d-40d5-8a98-e924cf2b3b81" targetNamespace="http://schemas.microsoft.com/office/2006/metadata/properties" ma:root="true" ma:fieldsID="53136e0307491194cc4d1d83161716d2" ns2:_="" ns3:_="">
    <xsd:import namespace="f13f8395-ced0-4a71-adc2-d64f4ddf68e9"/>
    <xsd:import namespace="2d5b7ff3-226d-40d5-8a98-e924cf2b3b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DocumentsCommuncatio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3f8395-ced0-4a71-adc2-d64f4ddf68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DocumentsCommuncation" ma:index="10" nillable="true" ma:displayName="Documents Communcation" ma:format="Dropdown" ma:internalName="DocumentsCommuncation">
      <xsd:simpleType>
        <xsd:restriction base="dms:Choice">
          <xsd:enumeration value="Masques PPT"/>
          <xsd:enumeration value="Logo"/>
          <xsd:enumeration value="Rapports d'activités"/>
          <xsd:enumeration value="Arrière-plans TEAMS"/>
        </xsd:restriction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c4018d8-b214-4a48-af45-02710e18d6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5b7ff3-226d-40d5-8a98-e924cf2b3b8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af086b48-123a-4d31-9a3d-56e62da88b0a}" ma:internalName="TaxCatchAll" ma:showField="CatchAllData" ma:web="2d5b7ff3-226d-40d5-8a98-e924cf2b3b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sCommuncation xmlns="f13f8395-ced0-4a71-adc2-d64f4ddf68e9">Masques PPT</DocumentsCommuncation>
    <lcf76f155ced4ddcb4097134ff3c332f xmlns="f13f8395-ced0-4a71-adc2-d64f4ddf68e9">
      <Terms xmlns="http://schemas.microsoft.com/office/infopath/2007/PartnerControls"/>
    </lcf76f155ced4ddcb4097134ff3c332f>
    <TaxCatchAll xmlns="2d5b7ff3-226d-40d5-8a98-e924cf2b3b81" xsi:nil="true"/>
  </documentManagement>
</p:properties>
</file>

<file path=customXml/itemProps1.xml><?xml version="1.0" encoding="utf-8"?>
<ds:datastoreItem xmlns:ds="http://schemas.openxmlformats.org/officeDocument/2006/customXml" ds:itemID="{CCC804D7-14F3-4586-B3D2-F196627998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ED317CA-0953-4B40-BD46-794B568695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3f8395-ced0-4a71-adc2-d64f4ddf68e9"/>
    <ds:schemaRef ds:uri="2d5b7ff3-226d-40d5-8a98-e924cf2b3b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D69C39-83B7-435C-95BE-DA4956D6B4D9}">
  <ds:schemaRefs>
    <ds:schemaRef ds:uri="http://schemas.microsoft.com/office/2006/metadata/properties"/>
    <ds:schemaRef ds:uri="http://schemas.microsoft.com/office/infopath/2007/PartnerControls"/>
    <ds:schemaRef ds:uri="f13f8395-ced0-4a71-adc2-d64f4ddf68e9"/>
    <ds:schemaRef ds:uri="2d5b7ff3-226d-40d5-8a98-e924cf2b3b8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770</TotalTime>
  <Words>66</Words>
  <Application>Microsoft Office PowerPoint</Application>
  <PresentationFormat>Affichage à l'écran (16:9)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Calibri</vt:lpstr>
      <vt:lpstr>Thème Office</vt:lpstr>
      <vt:lpstr>Nom du projet DIS# IIS# - Nom de l’IIS</vt:lpstr>
      <vt:lpstr>Innovation visée par le projet</vt:lpstr>
      <vt:lpstr>Partenaires du projet</vt:lpstr>
      <vt:lpstr>Marché visé par le PPS</vt:lpstr>
      <vt:lpstr>Perspectives de valorisation</vt:lpstr>
      <vt:lpstr>Durée - Budget du projet (facultatif)</vt:lpstr>
    </vt:vector>
  </TitlesOfParts>
  <Company>Service public de Wallonie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Jean-Sébastien Cornélis</dc:creator>
  <cp:lastModifiedBy>GEORIS Isabelle</cp:lastModifiedBy>
  <cp:revision>26</cp:revision>
  <dcterms:created xsi:type="dcterms:W3CDTF">2017-06-20T09:48:45Z</dcterms:created>
  <dcterms:modified xsi:type="dcterms:W3CDTF">2023-05-05T08:12:11Z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0x0101009E07CFFDD85EBE4BB468813643CC9C61</vt:lpwstr>
  </property>
  <property fmtid="{D5CDD505-2E9C-101B-9397-08002B2CF9AE}" pid="3" name="MSIP_Label_7f796950-567b-48bc-8873-999e13509e95_Enabled">
    <vt:lpwstr>true</vt:lpwstr>
  </property>
  <property fmtid="{D5CDD505-2E9C-101B-9397-08002B2CF9AE}" pid="4" name="MSIP_Label_7f796950-567b-48bc-8873-999e13509e95_SetDate">
    <vt:lpwstr>2023-04-17T08:46:32Z</vt:lpwstr>
  </property>
  <property fmtid="{D5CDD505-2E9C-101B-9397-08002B2CF9AE}" pid="5" name="MSIP_Label_7f796950-567b-48bc-8873-999e13509e95_Method">
    <vt:lpwstr>Standard</vt:lpwstr>
  </property>
  <property fmtid="{D5CDD505-2E9C-101B-9397-08002B2CF9AE}" pid="6" name="MSIP_Label_7f796950-567b-48bc-8873-999e13509e95_Name">
    <vt:lpwstr>7f796950-567b-48bc-8873-999e13509e95</vt:lpwstr>
  </property>
  <property fmtid="{D5CDD505-2E9C-101B-9397-08002B2CF9AE}" pid="7" name="MSIP_Label_7f796950-567b-48bc-8873-999e13509e95_SiteId">
    <vt:lpwstr>1f816a84-7aa6-4a56-b22a-7b3452fa8681</vt:lpwstr>
  </property>
  <property fmtid="{D5CDD505-2E9C-101B-9397-08002B2CF9AE}" pid="8" name="MSIP_Label_7f796950-567b-48bc-8873-999e13509e95_ActionId">
    <vt:lpwstr>d8529bf1-0733-4146-a0ac-c63ce0017e08</vt:lpwstr>
  </property>
  <property fmtid="{D5CDD505-2E9C-101B-9397-08002B2CF9AE}" pid="9" name="MSIP_Label_7f796950-567b-48bc-8873-999e13509e95_ContentBits">
    <vt:lpwstr>0</vt:lpwstr>
  </property>
</Properties>
</file>